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3A4A-FC25-416A-B5B6-B6E774501F06}" type="datetimeFigureOut">
              <a:rPr lang="pl-PL" smtClean="0"/>
              <a:pPr/>
              <a:t>2014-11-20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65AD-F0B7-4DD5-9B9D-F4093E00909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772400" cy="1470025"/>
          </a:xfrm>
        </p:spPr>
        <p:txBody>
          <a:bodyPr/>
          <a:lstStyle/>
          <a:p>
            <a:r>
              <a:rPr lang="pl-PL" dirty="0" smtClean="0"/>
              <a:t>Lekcja</a:t>
            </a:r>
            <a:br>
              <a:rPr lang="pl-PL" dirty="0" smtClean="0"/>
            </a:br>
            <a:r>
              <a:rPr lang="pl-PL" dirty="0" smtClean="0"/>
              <a:t>Temat: Jednostki pola.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284984"/>
            <a:ext cx="7632848" cy="266429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pl-PL" sz="11200" dirty="0" smtClean="0">
                <a:solidFill>
                  <a:schemeClr val="tx1"/>
                </a:solidFill>
              </a:rPr>
              <a:t>Cele lekcji</a:t>
            </a:r>
          </a:p>
          <a:p>
            <a:pPr algn="l"/>
            <a:r>
              <a:rPr lang="pl-PL" sz="11200" dirty="0" smtClean="0">
                <a:solidFill>
                  <a:schemeClr val="tx1"/>
                </a:solidFill>
              </a:rPr>
              <a:t>Dowiesz się co to jest </a:t>
            </a:r>
            <a:r>
              <a:rPr lang="pl-PL" sz="11200" u="sng" dirty="0" smtClean="0">
                <a:solidFill>
                  <a:schemeClr val="tx1"/>
                </a:solidFill>
              </a:rPr>
              <a:t>kwadrat jednostkowy</a:t>
            </a:r>
          </a:p>
          <a:p>
            <a:pPr algn="l"/>
            <a:r>
              <a:rPr lang="pl-PL" sz="11200" dirty="0" smtClean="0">
                <a:solidFill>
                  <a:schemeClr val="tx1"/>
                </a:solidFill>
              </a:rPr>
              <a:t>Przypomnisz sobie </a:t>
            </a:r>
            <a:r>
              <a:rPr lang="pl-PL" sz="11200" u="sng" dirty="0" smtClean="0">
                <a:solidFill>
                  <a:schemeClr val="tx1"/>
                </a:solidFill>
              </a:rPr>
              <a:t>jednostki długości</a:t>
            </a:r>
          </a:p>
          <a:p>
            <a:pPr algn="l"/>
            <a:r>
              <a:rPr lang="pl-PL" sz="11200" dirty="0" smtClean="0">
                <a:solidFill>
                  <a:schemeClr val="tx1"/>
                </a:solidFill>
              </a:rPr>
              <a:t>Przypomnisz sobie </a:t>
            </a:r>
            <a:r>
              <a:rPr lang="pl-PL" sz="11200" u="sng" dirty="0" smtClean="0">
                <a:solidFill>
                  <a:schemeClr val="tx1"/>
                </a:solidFill>
              </a:rPr>
              <a:t>jednostki pola</a:t>
            </a:r>
          </a:p>
          <a:p>
            <a:pPr algn="l"/>
            <a:r>
              <a:rPr lang="pl-PL" sz="11200" dirty="0" smtClean="0">
                <a:solidFill>
                  <a:schemeClr val="tx1"/>
                </a:solidFill>
              </a:rPr>
              <a:t>Przypomnisz sobie </a:t>
            </a:r>
            <a:r>
              <a:rPr lang="pl-PL" sz="11200" u="sng" dirty="0" smtClean="0">
                <a:solidFill>
                  <a:schemeClr val="tx1"/>
                </a:solidFill>
              </a:rPr>
              <a:t>zamianę jednostek długości</a:t>
            </a:r>
          </a:p>
          <a:p>
            <a:pPr algn="l"/>
            <a:r>
              <a:rPr lang="pl-PL" sz="11200" dirty="0" smtClean="0">
                <a:solidFill>
                  <a:schemeClr val="tx1"/>
                </a:solidFill>
              </a:rPr>
              <a:t>Nauczysz się </a:t>
            </a:r>
            <a:r>
              <a:rPr lang="pl-PL" sz="11200" u="sng" dirty="0" smtClean="0">
                <a:solidFill>
                  <a:schemeClr val="tx1"/>
                </a:solidFill>
              </a:rPr>
              <a:t>zamiany jednostek pola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2.gstatic.com/images?q=tbn:ANd9GcR1IdbW4TFZlgL7q3dec_0_9eYdUxxODDRvVqfzJ0W2RSq0fnj5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9424" y="332656"/>
            <a:ext cx="5184576" cy="56886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852936"/>
            <a:ext cx="62781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611560" y="836712"/>
            <a:ext cx="280831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Kwadrat jednostkowy</a:t>
            </a:r>
            <a:endParaRPr lang="pl-PL" sz="3200" dirty="0"/>
          </a:p>
        </p:txBody>
      </p:sp>
      <p:cxnSp>
        <p:nvCxnSpPr>
          <p:cNvPr id="6" name="Łącznik prosty ze strzałką 5"/>
          <p:cNvCxnSpPr>
            <a:stCxn id="4" idx="2"/>
            <a:endCxn id="15363" idx="0"/>
          </p:cNvCxnSpPr>
          <p:nvPr/>
        </p:nvCxnSpPr>
        <p:spPr>
          <a:xfrm flipH="1">
            <a:off x="1933582" y="1913930"/>
            <a:ext cx="82134" cy="939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573016"/>
            <a:ext cx="7810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924944"/>
            <a:ext cx="7810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251520" y="4509120"/>
            <a:ext cx="3960440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Pole figury </a:t>
            </a:r>
            <a:r>
              <a:rPr lang="pl-PL" sz="3200" dirty="0" smtClean="0"/>
              <a:t>oznacza liczbę </a:t>
            </a:r>
            <a:r>
              <a:rPr lang="pl-PL" sz="3200" u="sng" dirty="0" smtClean="0"/>
              <a:t>kwadratów jednostkowych</a:t>
            </a:r>
            <a:r>
              <a:rPr lang="pl-PL" sz="3200" dirty="0" smtClean="0"/>
              <a:t> w danej figurze.</a:t>
            </a:r>
            <a:endParaRPr lang="pl-PL" sz="3200" dirty="0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005064"/>
            <a:ext cx="3695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RwoxaixSQW8lsQCHkhnfruFyZyMW8oAl02N_xPp_JOYvC-gCEb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84984"/>
            <a:ext cx="6946648" cy="2952328"/>
          </a:xfrm>
          <a:prstGeom prst="rect">
            <a:avLst/>
          </a:prstGeom>
          <a:noFill/>
        </p:spPr>
      </p:pic>
      <p:pic>
        <p:nvPicPr>
          <p:cNvPr id="1028" name="Picture 4" descr="https://encrypted-tbn3.gstatic.com/images?q=tbn:ANd9GcTaeV4QLGlYmXw8w0jXjX5N8xyhCCUAQQmrokMw1ZGsgZj86ILo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04664"/>
            <a:ext cx="4392488" cy="2554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34861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628800"/>
            <a:ext cx="34194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980728"/>
            <a:ext cx="838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068960"/>
            <a:ext cx="838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980728"/>
            <a:ext cx="1323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140968"/>
            <a:ext cx="1323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229200"/>
            <a:ext cx="2987824" cy="6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5301209"/>
            <a:ext cx="2592288" cy="56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15816" y="5229200"/>
            <a:ext cx="16106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5373216"/>
            <a:ext cx="192261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692696"/>
            <a:ext cx="21621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1628800"/>
            <a:ext cx="2638425" cy="476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7" name="pole tekstowe 16"/>
          <p:cNvSpPr txBox="1"/>
          <p:nvPr/>
        </p:nvSpPr>
        <p:spPr>
          <a:xfrm>
            <a:off x="611560" y="404664"/>
            <a:ext cx="475252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Zamiana jednostek pola</a:t>
            </a:r>
            <a:endParaRPr lang="pl-PL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268760"/>
            <a:ext cx="432999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ole tekstowe 12"/>
          <p:cNvSpPr txBox="1"/>
          <p:nvPr/>
        </p:nvSpPr>
        <p:spPr>
          <a:xfrm>
            <a:off x="539552" y="332656"/>
            <a:ext cx="331236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3200" dirty="0" smtClean="0"/>
              <a:t>Jednostki długości</a:t>
            </a:r>
            <a:endParaRPr lang="pl-PL" sz="32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4716016" y="404664"/>
            <a:ext cx="331236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3200" dirty="0" smtClean="0"/>
              <a:t>Jednostki pola</a:t>
            </a:r>
            <a:endParaRPr lang="pl-P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68760"/>
            <a:ext cx="3172172" cy="452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Uśmiechnięta buźka 15"/>
          <p:cNvSpPr/>
          <p:nvPr/>
        </p:nvSpPr>
        <p:spPr>
          <a:xfrm>
            <a:off x="2267744" y="1124744"/>
            <a:ext cx="1008112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Uśmiechnięta buźka 16"/>
          <p:cNvSpPr/>
          <p:nvPr/>
        </p:nvSpPr>
        <p:spPr>
          <a:xfrm>
            <a:off x="1907704" y="2132856"/>
            <a:ext cx="648072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Uśmiechnięta buźka 17"/>
          <p:cNvSpPr/>
          <p:nvPr/>
        </p:nvSpPr>
        <p:spPr>
          <a:xfrm>
            <a:off x="1979712" y="3068960"/>
            <a:ext cx="864096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Uśmiechnięta buźka 18"/>
          <p:cNvSpPr/>
          <p:nvPr/>
        </p:nvSpPr>
        <p:spPr>
          <a:xfrm>
            <a:off x="1907704" y="4077072"/>
            <a:ext cx="936104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Uśmiechnięta buźka 19"/>
          <p:cNvSpPr/>
          <p:nvPr/>
        </p:nvSpPr>
        <p:spPr>
          <a:xfrm>
            <a:off x="2195736" y="5085184"/>
            <a:ext cx="648072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Uśmiechnięta buźka 25"/>
          <p:cNvSpPr/>
          <p:nvPr/>
        </p:nvSpPr>
        <p:spPr>
          <a:xfrm>
            <a:off x="6084168" y="1196752"/>
            <a:ext cx="1872208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Uśmiechnięta buźka 26"/>
          <p:cNvSpPr/>
          <p:nvPr/>
        </p:nvSpPr>
        <p:spPr>
          <a:xfrm>
            <a:off x="5796136" y="2132856"/>
            <a:ext cx="936104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Uśmiechnięta buźka 27"/>
          <p:cNvSpPr/>
          <p:nvPr/>
        </p:nvSpPr>
        <p:spPr>
          <a:xfrm>
            <a:off x="5796136" y="3068960"/>
            <a:ext cx="1440160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Uśmiechnięta buźka 28"/>
          <p:cNvSpPr/>
          <p:nvPr/>
        </p:nvSpPr>
        <p:spPr>
          <a:xfrm>
            <a:off x="6084168" y="4005064"/>
            <a:ext cx="936104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Uśmiechnięta buźka 29"/>
          <p:cNvSpPr/>
          <p:nvPr/>
        </p:nvSpPr>
        <p:spPr>
          <a:xfrm>
            <a:off x="6084168" y="5013176"/>
            <a:ext cx="864096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le tekstowe 13"/>
          <p:cNvSpPr txBox="1"/>
          <p:nvPr/>
        </p:nvSpPr>
        <p:spPr>
          <a:xfrm>
            <a:off x="971600" y="404664"/>
            <a:ext cx="72728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3200" dirty="0" smtClean="0"/>
              <a:t>Jednostki pola – zamiana w „dwie strony”</a:t>
            </a:r>
            <a:endParaRPr lang="pl-PL" sz="3200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25144"/>
            <a:ext cx="2476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653136"/>
            <a:ext cx="25050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196752"/>
            <a:ext cx="3096344" cy="331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124744"/>
            <a:ext cx="338437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5580112" y="1124744"/>
            <a:ext cx="158417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5652120" y="1844824"/>
            <a:ext cx="86409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5724128" y="2492896"/>
            <a:ext cx="107173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5724128" y="3284984"/>
            <a:ext cx="64807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5868144" y="4077072"/>
            <a:ext cx="64807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44824"/>
            <a:ext cx="34575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1043608" y="764704"/>
            <a:ext cx="669674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Oblicz pole figury pomalowanej na fioletowo.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404664"/>
            <a:ext cx="7992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Zadanie 1. Zamień jednostki pola:</a:t>
            </a:r>
          </a:p>
          <a:p>
            <a:endParaRPr lang="pl-PL" sz="2000" dirty="0" smtClean="0"/>
          </a:p>
          <a:p>
            <a:endParaRPr lang="pl-P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2783238" cy="2664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836712"/>
            <a:ext cx="2842046" cy="25909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933056"/>
            <a:ext cx="3100363" cy="252117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645024"/>
            <a:ext cx="4466406" cy="29818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338173"/>
            <a:ext cx="78123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Zadanie 2.</a:t>
            </a:r>
            <a:endParaRPr kumimoji="0" lang="pl-PL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Pan Arek chce kupić działkę która ma pole 45 arów. Ile metrów kwadratowych liczy ta działka?</a:t>
            </a:r>
            <a:endParaRPr kumimoji="0" lang="pl-PL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1628800"/>
            <a:ext cx="7992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Zadanie 3</a:t>
            </a:r>
          </a:p>
          <a:p>
            <a:r>
              <a:rPr lang="pl-PL" sz="2400" dirty="0" smtClean="0"/>
              <a:t>Firma zakupiła działkę pod budowę centrum handlowego. Oblicz ile arów liczy działka jeżeli wymiary działki to 344 m x 100 m. Czy jest to więcej czy mniej niż jeden hektar?</a:t>
            </a:r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342900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Zadanie 4 </a:t>
            </a:r>
          </a:p>
          <a:p>
            <a:r>
              <a:rPr lang="pl-PL" sz="2400" dirty="0" smtClean="0"/>
              <a:t>Miliarder zakupił 599 ha ziemi uprawnej. Ile to metrów kwadratowych. Ile to kilometrów kwadratowych? </a:t>
            </a:r>
            <a:endParaRPr lang="pl-PL" sz="2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67544" y="4653136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Zadanie 5</a:t>
            </a:r>
          </a:p>
          <a:p>
            <a:r>
              <a:rPr lang="pl-PL" sz="2400" dirty="0" smtClean="0"/>
              <a:t>Pani Halinka odziedziczyła działkę budowlaną o wymiarach 20 m x 20 m.  Czy można na niej wybudować dom o powierzchni 120 metrów kwadratowych? </a:t>
            </a:r>
            <a:r>
              <a:rPr lang="pl-PL" sz="2400" b="1" dirty="0" smtClean="0"/>
              <a:t>Uwaga dom musi być odsunięty od krawędzi działki przynamniej o 4 metry</a:t>
            </a:r>
            <a:r>
              <a:rPr lang="pl-PL" sz="2400" dirty="0" smtClean="0"/>
              <a:t>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185</Words>
  <Application>Microsoft Office PowerPoint</Application>
  <PresentationFormat>Pokaz na ekranie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Lekcja Temat: Jednostki pola.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Temat: Jednostki pola.</dc:title>
  <dc:creator>AGNIESZKA</dc:creator>
  <cp:lastModifiedBy>AGNIESZKA</cp:lastModifiedBy>
  <cp:revision>54</cp:revision>
  <dcterms:created xsi:type="dcterms:W3CDTF">2014-11-19T19:55:22Z</dcterms:created>
  <dcterms:modified xsi:type="dcterms:W3CDTF">2014-11-20T21:59:19Z</dcterms:modified>
</cp:coreProperties>
</file>